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362397" y="6423342"/>
            <a:ext cx="220003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685800">
              <a:defRPr sz="9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57175" marR="0" indent="-2571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587828" marR="0" indent="-24492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914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3030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16002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057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5146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29718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429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16.png"/><Relationship Id="rId6" Type="http://schemas.openxmlformats.org/officeDocument/2006/relationships/image" Target="../media/image5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1.png"/><Relationship Id="rId6" Type="http://schemas.openxmlformats.org/officeDocument/2006/relationships/image" Target="../media/image5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14930" y="2068512"/>
            <a:ext cx="696214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sz="4500">
                <a:solidFill>
                  <a:srgbClr val="535353"/>
                </a:solidFill>
              </a:defRPr>
            </a:lvl1pPr>
          </a:lstStyle>
          <a:p>
            <a:pPr>
              <a:defRPr b="1">
                <a:latin typeface="Georgia"/>
                <a:ea typeface="Georgia"/>
                <a:cs typeface="Georgia"/>
                <a:sym typeface="Georgia"/>
              </a:defRPr>
            </a:pPr>
            <a:r>
              <a:rPr b="0">
                <a:latin typeface="Microsoft YaHei"/>
                <a:ea typeface="Microsoft YaHei"/>
                <a:cs typeface="Microsoft YaHei"/>
                <a:sym typeface="Microsoft YaHei"/>
              </a:rPr>
              <a:t>电商平台移动前端框架构建</a:t>
            </a:r>
          </a:p>
        </p:txBody>
      </p:sp>
      <p:pic>
        <p:nvPicPr>
          <p:cNvPr id="5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5197004" y="3230879"/>
            <a:ext cx="17979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@vczero 王利华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5169278" y="49506"/>
            <a:ext cx="14007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框架流程 </a:t>
            </a:r>
          </a:p>
        </p:txBody>
      </p:sp>
      <p:pic>
        <p:nvPicPr>
          <p:cNvPr id="17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9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178" name="Shape 178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入口页面</a:t>
              </a:r>
            </a:p>
          </p:txBody>
        </p:sp>
        <p:pic>
          <p:nvPicPr>
            <p:cNvPr id="17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3380280" y="3014979"/>
            <a:ext cx="2193844" cy="497841"/>
            <a:chOff x="0" y="0"/>
            <a:chExt cx="2193843" cy="497840"/>
          </a:xfrm>
        </p:grpSpPr>
        <p:sp>
          <p:nvSpPr>
            <p:cNvPr id="181" name="Shape 181"/>
            <p:cNvSpPr/>
            <p:nvPr/>
          </p:nvSpPr>
          <p:spPr>
            <a:xfrm>
              <a:off x="19050" y="19050"/>
              <a:ext cx="215574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重写require unload</a:t>
              </a:r>
            </a:p>
          </p:txBody>
        </p:sp>
        <p:pic>
          <p:nvPicPr>
            <p:cNvPr id="18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3844" cy="497841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184" name="Shape 184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main controller</a:t>
              </a:r>
            </a:p>
          </p:txBody>
        </p:sp>
        <p:pic>
          <p:nvPicPr>
            <p:cNvPr id="18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188" name="Group 188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187" name="Shape 187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fast.js</a:t>
              </a:r>
            </a:p>
          </p:txBody>
        </p:sp>
        <p:pic>
          <p:nvPicPr>
            <p:cNvPr id="18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91" name="Group 191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190" name="Shape 190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config</a:t>
              </a:r>
            </a:p>
          </p:txBody>
        </p:sp>
        <p:pic>
          <p:nvPicPr>
            <p:cNvPr id="189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193" name="Shape 19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 组件</a:t>
              </a:r>
            </a:p>
          </p:txBody>
        </p:sp>
        <p:pic>
          <p:nvPicPr>
            <p:cNvPr id="192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196" name="Shape 19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Utils</a:t>
              </a:r>
            </a:p>
          </p:txBody>
        </p:sp>
        <p:pic>
          <p:nvPicPr>
            <p:cNvPr id="19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0" name="Group 200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199" name="Shape 199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Class</a:t>
              </a:r>
            </a:p>
          </p:txBody>
        </p:sp>
        <p:pic>
          <p:nvPicPr>
            <p:cNvPr id="198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202" name="Shape 202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UIView</a:t>
              </a:r>
            </a:p>
          </p:txBody>
        </p:sp>
        <p:pic>
          <p:nvPicPr>
            <p:cNvPr id="20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6" name="Group 206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205" name="Shape 205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Plugins</a:t>
              </a:r>
            </a:p>
          </p:txBody>
        </p:sp>
        <p:pic>
          <p:nvPicPr>
            <p:cNvPr id="204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9" name="Group 209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208" name="Shape 20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3rd</a:t>
              </a:r>
            </a:p>
          </p:txBody>
        </p:sp>
        <p:pic>
          <p:nvPicPr>
            <p:cNvPr id="207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12" name="Group 212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211" name="Shape 211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template-html</a:t>
              </a:r>
            </a:p>
          </p:txBody>
        </p:sp>
        <p:pic>
          <p:nvPicPr>
            <p:cNvPr id="210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5" name="Group 215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214" name="Shape 214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template-js</a:t>
              </a:r>
            </a:p>
          </p:txBody>
        </p:sp>
        <p:pic>
          <p:nvPicPr>
            <p:cNvPr id="213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8" name="Group 218"/>
          <p:cNvGrpSpPr/>
          <p:nvPr/>
        </p:nvGrpSpPr>
        <p:grpSpPr>
          <a:xfrm>
            <a:off x="8477074" y="2128509"/>
            <a:ext cx="2534456" cy="497841"/>
            <a:chOff x="0" y="0"/>
            <a:chExt cx="2534454" cy="497840"/>
          </a:xfrm>
        </p:grpSpPr>
        <p:sp>
          <p:nvSpPr>
            <p:cNvPr id="217" name="Shape 217"/>
            <p:cNvSpPr/>
            <p:nvPr/>
          </p:nvSpPr>
          <p:spPr>
            <a:xfrm>
              <a:off x="19050" y="19050"/>
              <a:ext cx="2496355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 Component API</a:t>
              </a:r>
            </a:p>
          </p:txBody>
        </p:sp>
        <p:pic>
          <p:nvPicPr>
            <p:cNvPr id="216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534456" cy="497841"/>
            </a:xfrm>
            <a:prstGeom prst="rect">
              <a:avLst/>
            </a:prstGeom>
            <a:effectLst/>
          </p:spPr>
        </p:pic>
      </p:grpSp>
      <p:pic>
        <p:nvPicPr>
          <p:cNvPr id="219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0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1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2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3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4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5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6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229" name="Group 229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228" name="Shape 228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Page Manager</a:t>
              </a:r>
            </a:p>
          </p:txBody>
        </p:sp>
        <p:pic>
          <p:nvPicPr>
            <p:cNvPr id="227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230" name="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31" name="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232" name="Shape 232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回调加载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234" name="Shape 234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业务tpl-module</a:t>
              </a:r>
            </a:p>
          </p:txBody>
        </p:sp>
        <p:pic>
          <p:nvPicPr>
            <p:cNvPr id="233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237" name="Shape 237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继承Page Manager</a:t>
              </a:r>
            </a:p>
          </p:txBody>
        </p:sp>
        <p:pic>
          <p:nvPicPr>
            <p:cNvPr id="236" name=""/>
            <p:cNvPicPr>
              <a:picLocks noChangeAspect="0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241" name="Group 241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240" name="Shape 240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框架UI组件</a:t>
              </a:r>
            </a:p>
          </p:txBody>
        </p:sp>
        <p:pic>
          <p:nvPicPr>
            <p:cNvPr id="239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44" name="Group 244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243" name="Shape 243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JS逻辑代码</a:t>
              </a:r>
            </a:p>
          </p:txBody>
        </p:sp>
        <p:pic>
          <p:nvPicPr>
            <p:cNvPr id="242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245" name="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46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47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48" name="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5158242" y="20795"/>
            <a:ext cx="13452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1. 模块化</a:t>
            </a:r>
          </a:p>
        </p:txBody>
      </p:sp>
      <p:pic>
        <p:nvPicPr>
          <p:cNvPr id="25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64624" y="396754"/>
            <a:ext cx="488748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/>
            </a:lvl1pPr>
          </a:lstStyle>
          <a:p>
            <a:pPr/>
            <a:r>
              <a:t>模块加载器的选择：requirejs、webpack......</a:t>
            </a:r>
          </a:p>
        </p:txBody>
      </p:sp>
      <p:pic>
        <p:nvPicPr>
          <p:cNvPr id="254" name="屏幕快照 2016-03-21 下午5.33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1" y="815602"/>
            <a:ext cx="4995711" cy="6189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屏幕快照 2016-03-21 下午5.4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6553" y="816191"/>
            <a:ext cx="7229065" cy="287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284173" y="5475335"/>
            <a:ext cx="614351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 一个优秀的加载器必须合理地解决业务场景的问题和需求</a:t>
            </a:r>
          </a:p>
        </p:txBody>
      </p:sp>
      <p:sp>
        <p:nvSpPr>
          <p:cNvPr id="257" name="Shape 257"/>
          <p:cNvSpPr/>
          <p:nvPr/>
        </p:nvSpPr>
        <p:spPr>
          <a:xfrm>
            <a:off x="5300998" y="4958535"/>
            <a:ext cx="395908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  选择很重要，理性大于偏好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129531" y="250484"/>
            <a:ext cx="138689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2. 组件化</a:t>
            </a:r>
          </a:p>
        </p:txBody>
      </p:sp>
      <p:pic>
        <p:nvPicPr>
          <p:cNvPr id="26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Group 263"/>
          <p:cNvGrpSpPr/>
          <p:nvPr/>
        </p:nvGrpSpPr>
        <p:grpSpPr>
          <a:xfrm>
            <a:off x="275734" y="2345801"/>
            <a:ext cx="569374" cy="967741"/>
            <a:chOff x="0" y="0"/>
            <a:chExt cx="569372" cy="967740"/>
          </a:xfrm>
        </p:grpSpPr>
        <p:sp>
          <p:nvSpPr>
            <p:cNvPr id="262" name="Shape 262"/>
            <p:cNvSpPr/>
            <p:nvPr/>
          </p:nvSpPr>
          <p:spPr>
            <a:xfrm>
              <a:off x="38100" y="38100"/>
              <a:ext cx="493173" cy="89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组件化</a:t>
              </a:r>
            </a:p>
          </p:txBody>
        </p:sp>
        <p:pic>
          <p:nvPicPr>
            <p:cNvPr id="26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69373" cy="967742"/>
            </a:xfrm>
            <a:prstGeom prst="rect">
              <a:avLst/>
            </a:prstGeom>
            <a:effectLst/>
          </p:spPr>
        </p:pic>
      </p:grpSp>
      <p:grpSp>
        <p:nvGrpSpPr>
          <p:cNvPr id="266" name="Group 266"/>
          <p:cNvGrpSpPr/>
          <p:nvPr/>
        </p:nvGrpSpPr>
        <p:grpSpPr>
          <a:xfrm>
            <a:off x="1696936" y="1757222"/>
            <a:ext cx="1882141" cy="485141"/>
            <a:chOff x="0" y="0"/>
            <a:chExt cx="1882139" cy="485140"/>
          </a:xfrm>
        </p:grpSpPr>
        <p:sp>
          <p:nvSpPr>
            <p:cNvPr id="265" name="Shape 265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UI组件</a:t>
              </a:r>
            </a:p>
          </p:txBody>
        </p:sp>
        <p:pic>
          <p:nvPicPr>
            <p:cNvPr id="26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69" name="Group 269"/>
          <p:cNvGrpSpPr/>
          <p:nvPr/>
        </p:nvGrpSpPr>
        <p:grpSpPr>
          <a:xfrm>
            <a:off x="1696936" y="2650601"/>
            <a:ext cx="1882141" cy="485141"/>
            <a:chOff x="0" y="0"/>
            <a:chExt cx="1882139" cy="485140"/>
          </a:xfrm>
        </p:grpSpPr>
        <p:sp>
          <p:nvSpPr>
            <p:cNvPr id="268" name="Shape 268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业务代码组件化</a:t>
              </a:r>
            </a:p>
          </p:txBody>
        </p:sp>
        <p:pic>
          <p:nvPicPr>
            <p:cNvPr id="26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72" name="Group 272"/>
          <p:cNvGrpSpPr/>
          <p:nvPr/>
        </p:nvGrpSpPr>
        <p:grpSpPr>
          <a:xfrm>
            <a:off x="1696936" y="3543979"/>
            <a:ext cx="1882141" cy="485141"/>
            <a:chOff x="0" y="0"/>
            <a:chExt cx="1882139" cy="485140"/>
          </a:xfrm>
        </p:grpSpPr>
        <p:sp>
          <p:nvSpPr>
            <p:cNvPr id="271" name="Shape 271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工具类 &amp; 插件</a:t>
              </a:r>
            </a:p>
          </p:txBody>
        </p:sp>
        <p:pic>
          <p:nvPicPr>
            <p:cNvPr id="27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pic>
        <p:nvPicPr>
          <p:cNvPr id="27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97" y="2867771"/>
            <a:ext cx="1066189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7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352110" y="2867771"/>
            <a:ext cx="1835256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75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1961692"/>
            <a:ext cx="592944" cy="1016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76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3748449"/>
            <a:ext cx="592944" cy="1016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277" name="Shape 277"/>
          <p:cNvSpPr/>
          <p:nvPr/>
        </p:nvSpPr>
        <p:spPr>
          <a:xfrm>
            <a:off x="197303" y="4869681"/>
            <a:ext cx="50315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web components思想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样式独立可维护 &amp; JS、模板、样式按需加载</a:t>
            </a:r>
          </a:p>
        </p:txBody>
      </p:sp>
      <p:pic>
        <p:nvPicPr>
          <p:cNvPr id="278" name="屏幕快照 2016-03-21 下午6.07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9490" y="2873223"/>
            <a:ext cx="3557550" cy="153433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5808397" y="532062"/>
            <a:ext cx="3329348" cy="1077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0" fill="norm" stroke="1" extrusionOk="0">
                <a:moveTo>
                  <a:pt x="0" y="16240"/>
                </a:moveTo>
                <a:cubicBezTo>
                  <a:pt x="10389" y="-4335"/>
                  <a:pt x="17589" y="-5360"/>
                  <a:pt x="21600" y="13165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pic>
        <p:nvPicPr>
          <p:cNvPr id="280" name="屏幕快照 2016-03-21 下午6.33.0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8093" y="1609802"/>
            <a:ext cx="3991012" cy="16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屏幕快照 2016-03-21 下午6.05.3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00050" y="1405762"/>
            <a:ext cx="4877389" cy="413931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 flipV="1">
            <a:off x="5395913" y="1860887"/>
            <a:ext cx="1" cy="1100162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>
            <a:off x="5466105" y="2143389"/>
            <a:ext cx="7137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预编译</a:t>
            </a:r>
          </a:p>
        </p:txBody>
      </p:sp>
      <p:sp>
        <p:nvSpPr>
          <p:cNvPr id="284" name="Shape 284"/>
          <p:cNvSpPr/>
          <p:nvPr/>
        </p:nvSpPr>
        <p:spPr>
          <a:xfrm>
            <a:off x="7491352" y="681887"/>
            <a:ext cx="9169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引用模板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4018552" y="110641"/>
            <a:ext cx="448787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3. 生命周期 &amp; Page Container</a:t>
            </a:r>
          </a:p>
        </p:txBody>
      </p:sp>
      <p:pic>
        <p:nvPicPr>
          <p:cNvPr id="28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2260661"/>
            <a:ext cx="254560" cy="88059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9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032279"/>
            <a:ext cx="254560" cy="88059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9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798345"/>
            <a:ext cx="254560" cy="88059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292" name="屏幕快照 2016-03-21 下午7.03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96" y="1091754"/>
            <a:ext cx="3885360" cy="44160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 295"/>
          <p:cNvGrpSpPr/>
          <p:nvPr/>
        </p:nvGrpSpPr>
        <p:grpSpPr>
          <a:xfrm>
            <a:off x="4161144" y="1581227"/>
            <a:ext cx="1749488" cy="603425"/>
            <a:chOff x="0" y="0"/>
            <a:chExt cx="1749487" cy="603424"/>
          </a:xfrm>
        </p:grpSpPr>
        <p:sp>
          <p:nvSpPr>
            <p:cNvPr id="294" name="Shape 29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初始化页面</a:t>
              </a:r>
            </a:p>
          </p:txBody>
        </p:sp>
        <p:pic>
          <p:nvPicPr>
            <p:cNvPr id="29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298" name="Group 298"/>
          <p:cNvGrpSpPr/>
          <p:nvPr/>
        </p:nvGrpSpPr>
        <p:grpSpPr>
          <a:xfrm>
            <a:off x="4161144" y="2397890"/>
            <a:ext cx="1749488" cy="603425"/>
            <a:chOff x="0" y="0"/>
            <a:chExt cx="1749487" cy="603424"/>
          </a:xfrm>
        </p:grpSpPr>
        <p:sp>
          <p:nvSpPr>
            <p:cNvPr id="297" name="Shape 29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加载组件</a:t>
              </a:r>
            </a:p>
          </p:txBody>
        </p:sp>
        <p:pic>
          <p:nvPicPr>
            <p:cNvPr id="296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1" name="Group 301"/>
          <p:cNvGrpSpPr/>
          <p:nvPr/>
        </p:nvGrpSpPr>
        <p:grpSpPr>
          <a:xfrm>
            <a:off x="4161144" y="3962520"/>
            <a:ext cx="1749488" cy="603425"/>
            <a:chOff x="0" y="0"/>
            <a:chExt cx="1749487" cy="603424"/>
          </a:xfrm>
        </p:grpSpPr>
        <p:sp>
          <p:nvSpPr>
            <p:cNvPr id="300" name="Shape 30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页面解析完成</a:t>
              </a:r>
            </a:p>
          </p:txBody>
        </p:sp>
        <p:pic>
          <p:nvPicPr>
            <p:cNvPr id="299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4" name="Group 304"/>
          <p:cNvGrpSpPr/>
          <p:nvPr/>
        </p:nvGrpSpPr>
        <p:grpSpPr>
          <a:xfrm>
            <a:off x="4161144" y="3179542"/>
            <a:ext cx="1749488" cy="603425"/>
            <a:chOff x="0" y="0"/>
            <a:chExt cx="1749487" cy="603424"/>
          </a:xfrm>
        </p:grpSpPr>
        <p:sp>
          <p:nvSpPr>
            <p:cNvPr id="303" name="Shape 30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绑定事件</a:t>
              </a:r>
            </a:p>
          </p:txBody>
        </p:sp>
        <p:pic>
          <p:nvPicPr>
            <p:cNvPr id="302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sp>
        <p:nvSpPr>
          <p:cNvPr id="305" name="Shape 305"/>
          <p:cNvSpPr/>
          <p:nvPr/>
        </p:nvSpPr>
        <p:spPr>
          <a:xfrm>
            <a:off x="431990" y="5798291"/>
            <a:ext cx="33326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不做过多的约束；自由的代价</a:t>
            </a:r>
          </a:p>
        </p:txBody>
      </p:sp>
      <p:sp>
        <p:nvSpPr>
          <p:cNvPr id="306" name="Shape 306"/>
          <p:cNvSpPr/>
          <p:nvPr/>
        </p:nvSpPr>
        <p:spPr>
          <a:xfrm>
            <a:off x="446346" y="6265233"/>
            <a:ext cx="12752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规范流程</a:t>
            </a:r>
          </a:p>
        </p:txBody>
      </p:sp>
      <p:pic>
        <p:nvPicPr>
          <p:cNvPr id="307" name="屏幕快照 2016-03-21 下午8.13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4959" y="1540602"/>
            <a:ext cx="3885360" cy="385773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8110021" y="1051960"/>
            <a:ext cx="1932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每个容器各司其职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440463" y="92573"/>
            <a:ext cx="310049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4.view &amp; controller</a:t>
            </a:r>
          </a:p>
        </p:txBody>
      </p:sp>
      <p:pic>
        <p:nvPicPr>
          <p:cNvPr id="311" name="屏幕快照 2016-03-21 下午7.11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8" y="834258"/>
            <a:ext cx="6510488" cy="562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屏幕快照 2016-03-21 下午7.1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5725" y="661169"/>
            <a:ext cx="6380995" cy="3813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屏幕快照 2016-03-21 下午7.16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8890" y="4685431"/>
            <a:ext cx="6510488" cy="1763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1.png" descr="屏幕快照 2016-03-20 下午3.49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12157" y="3279636"/>
            <a:ext cx="912457" cy="1949679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316" name="Shape 316"/>
          <p:cNvSpPr/>
          <p:nvPr/>
        </p:nvSpPr>
        <p:spPr>
          <a:xfrm>
            <a:off x="8298843" y="3850955"/>
            <a:ext cx="259919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入口文件即main controller</a:t>
            </a:r>
          </a:p>
        </p:txBody>
      </p:sp>
      <p:sp>
        <p:nvSpPr>
          <p:cNvPr id="321" name="Shape 321"/>
          <p:cNvSpPr/>
          <p:nvPr/>
        </p:nvSpPr>
        <p:spPr>
          <a:xfrm>
            <a:off x="3081850" y="712041"/>
            <a:ext cx="3654442" cy="208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17" fill="norm" stroke="1" extrusionOk="0">
                <a:moveTo>
                  <a:pt x="0" y="1107"/>
                </a:moveTo>
                <a:cubicBezTo>
                  <a:pt x="2781" y="-2683"/>
                  <a:pt x="9981" y="3254"/>
                  <a:pt x="21600" y="18917"/>
                </a:cubicBezTo>
              </a:path>
            </a:pathLst>
          </a:custGeom>
          <a:ln w="50800" cap="rnd">
            <a:solidFill>
              <a:schemeClr val="accent2"/>
            </a:solidFill>
            <a:custDash>
              <a:ds d="100000" sp="200000"/>
            </a:custDash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/>
        </p:nvSpPr>
        <p:spPr>
          <a:xfrm>
            <a:off x="3848616" y="1091899"/>
            <a:ext cx="5713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View</a:t>
            </a:r>
          </a:p>
        </p:txBody>
      </p:sp>
      <p:sp>
        <p:nvSpPr>
          <p:cNvPr id="319" name="Shape 319"/>
          <p:cNvSpPr/>
          <p:nvPr/>
        </p:nvSpPr>
        <p:spPr>
          <a:xfrm>
            <a:off x="3871784" y="1493855"/>
            <a:ext cx="7312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35353"/>
                </a:solidFill>
              </a:defRPr>
            </a:lvl1pPr>
          </a:lstStyle>
          <a:p>
            <a:pPr/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5397563" y="1574077"/>
            <a:ext cx="6627265" cy="3709846"/>
          </a:xfrm>
          <a:prstGeom prst="rect">
            <a:avLst/>
          </a:prstGeom>
          <a:solidFill>
            <a:srgbClr val="FFFFFF"/>
          </a:solidFill>
          <a:ln w="1270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5129531" y="250484"/>
            <a:ext cx="211108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5.Hybird支持</a:t>
            </a:r>
          </a:p>
        </p:txBody>
      </p:sp>
      <p:pic>
        <p:nvPicPr>
          <p:cNvPr id="325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82490" y="2355190"/>
            <a:ext cx="31673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H5的价值：分享 &amp; in App </a:t>
            </a:r>
          </a:p>
        </p:txBody>
      </p:sp>
      <p:sp>
        <p:nvSpPr>
          <p:cNvPr id="327" name="Shape 327"/>
          <p:cNvSpPr/>
          <p:nvPr/>
        </p:nvSpPr>
        <p:spPr>
          <a:xfrm>
            <a:off x="73101" y="2815383"/>
            <a:ext cx="52528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2. 一套代码</a:t>
            </a:r>
          </a:p>
          <a:p>
            <a:pPr/>
            <a:r>
              <a:t>in Browser &amp; in App &amp; in Other WebView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5444286" y="3237230"/>
            <a:ext cx="1176555" cy="603425"/>
            <a:chOff x="0" y="0"/>
            <a:chExt cx="1176554" cy="603424"/>
          </a:xfrm>
        </p:grpSpPr>
        <p:sp>
          <p:nvSpPr>
            <p:cNvPr id="329" name="Shape 329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m-fast</a:t>
              </a:r>
            </a:p>
          </p:txBody>
        </p:sp>
        <p:pic>
          <p:nvPicPr>
            <p:cNvPr id="32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3" name="Group 333"/>
          <p:cNvGrpSpPr/>
          <p:nvPr/>
        </p:nvGrpSpPr>
        <p:grpSpPr>
          <a:xfrm>
            <a:off x="7138254" y="3237230"/>
            <a:ext cx="1176555" cy="603425"/>
            <a:chOff x="0" y="0"/>
            <a:chExt cx="1176554" cy="603424"/>
          </a:xfrm>
        </p:grpSpPr>
        <p:sp>
          <p:nvSpPr>
            <p:cNvPr id="332" name="Shape 332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h5-fast</a:t>
              </a:r>
            </a:p>
          </p:txBody>
        </p:sp>
        <p:pic>
          <p:nvPicPr>
            <p:cNvPr id="33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6" name="Group 336"/>
          <p:cNvGrpSpPr/>
          <p:nvPr/>
        </p:nvGrpSpPr>
        <p:grpSpPr>
          <a:xfrm>
            <a:off x="8768723" y="3237230"/>
            <a:ext cx="1176555" cy="603425"/>
            <a:chOff x="0" y="0"/>
            <a:chExt cx="1176554" cy="603424"/>
          </a:xfrm>
        </p:grpSpPr>
        <p:sp>
          <p:nvSpPr>
            <p:cNvPr id="335" name="Shape 335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plugins</a:t>
              </a:r>
            </a:p>
          </p:txBody>
        </p:sp>
        <p:pic>
          <p:nvPicPr>
            <p:cNvPr id="33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sp>
        <p:nvSpPr>
          <p:cNvPr id="337" name="Shape 337"/>
          <p:cNvSpPr/>
          <p:nvPr/>
        </p:nvSpPr>
        <p:spPr>
          <a:xfrm>
            <a:off x="6715875" y="33154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38" name="Shape 338"/>
          <p:cNvSpPr/>
          <p:nvPr/>
        </p:nvSpPr>
        <p:spPr>
          <a:xfrm>
            <a:off x="8379519" y="33408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+</a:t>
            </a:r>
          </a:p>
        </p:txBody>
      </p:sp>
      <p:grpSp>
        <p:nvGrpSpPr>
          <p:cNvPr id="341" name="Group 341"/>
          <p:cNvGrpSpPr/>
          <p:nvPr/>
        </p:nvGrpSpPr>
        <p:grpSpPr>
          <a:xfrm>
            <a:off x="10289388" y="1624877"/>
            <a:ext cx="1458148" cy="510541"/>
            <a:chOff x="0" y="0"/>
            <a:chExt cx="1458146" cy="510540"/>
          </a:xfrm>
        </p:grpSpPr>
        <p:sp>
          <p:nvSpPr>
            <p:cNvPr id="340" name="Shape 34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4Wechat</a:t>
              </a:r>
            </a:p>
          </p:txBody>
        </p:sp>
        <p:pic>
          <p:nvPicPr>
            <p:cNvPr id="339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4" name="Group 344"/>
          <p:cNvGrpSpPr/>
          <p:nvPr/>
        </p:nvGrpSpPr>
        <p:grpSpPr>
          <a:xfrm>
            <a:off x="10259566" y="2469740"/>
            <a:ext cx="1458147" cy="510541"/>
            <a:chOff x="0" y="0"/>
            <a:chExt cx="1458146" cy="510540"/>
          </a:xfrm>
        </p:grpSpPr>
        <p:sp>
          <p:nvSpPr>
            <p:cNvPr id="343" name="Shape 34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3rd登陆</a:t>
              </a:r>
            </a:p>
          </p:txBody>
        </p:sp>
        <p:pic>
          <p:nvPicPr>
            <p:cNvPr id="34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7" name="Group 347"/>
          <p:cNvGrpSpPr/>
          <p:nvPr/>
        </p:nvGrpSpPr>
        <p:grpSpPr>
          <a:xfrm>
            <a:off x="10259566" y="3237229"/>
            <a:ext cx="1458147" cy="510541"/>
            <a:chOff x="0" y="0"/>
            <a:chExt cx="1458146" cy="510540"/>
          </a:xfrm>
        </p:grpSpPr>
        <p:sp>
          <p:nvSpPr>
            <p:cNvPr id="346" name="Shape 346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宝宝树孕育</a:t>
              </a:r>
            </a:p>
          </p:txBody>
        </p:sp>
        <p:pic>
          <p:nvPicPr>
            <p:cNvPr id="34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4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9843809" y="3460166"/>
            <a:ext cx="502989" cy="1016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351" name="Group 351"/>
          <p:cNvGrpSpPr/>
          <p:nvPr/>
        </p:nvGrpSpPr>
        <p:grpSpPr>
          <a:xfrm>
            <a:off x="10270611" y="3968274"/>
            <a:ext cx="1458147" cy="510541"/>
            <a:chOff x="0" y="0"/>
            <a:chExt cx="1458146" cy="510540"/>
          </a:xfrm>
        </p:grpSpPr>
        <p:sp>
          <p:nvSpPr>
            <p:cNvPr id="350" name="Shape 35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宝宝树时光</a:t>
              </a:r>
            </a:p>
          </p:txBody>
        </p:sp>
        <p:pic>
          <p:nvPicPr>
            <p:cNvPr id="349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54" name="Group 354"/>
          <p:cNvGrpSpPr/>
          <p:nvPr/>
        </p:nvGrpSpPr>
        <p:grpSpPr>
          <a:xfrm>
            <a:off x="10289388" y="4699320"/>
            <a:ext cx="1458148" cy="510541"/>
            <a:chOff x="0" y="0"/>
            <a:chExt cx="1458146" cy="510540"/>
          </a:xfrm>
        </p:grpSpPr>
        <p:sp>
          <p:nvSpPr>
            <p:cNvPr id="353" name="Shape 35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3rd Apps</a:t>
              </a:r>
            </a:p>
          </p:txBody>
        </p:sp>
        <p:pic>
          <p:nvPicPr>
            <p:cNvPr id="35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5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7225" y="1806660"/>
            <a:ext cx="513337" cy="251848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356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7921814">
            <a:off x="9623428" y="3149167"/>
            <a:ext cx="907400" cy="508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357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539199">
            <a:off x="9245627" y="4236244"/>
            <a:ext cx="1739203" cy="1016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358" name="Shape 358"/>
          <p:cNvSpPr/>
          <p:nvPr/>
        </p:nvSpPr>
        <p:spPr>
          <a:xfrm>
            <a:off x="7261386" y="3861120"/>
            <a:ext cx="93586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100"/>
            </a:pPr>
            <a:r>
              <a:t>支持美囤</a:t>
            </a:r>
          </a:p>
          <a:p>
            <a:pPr algn="ctr">
              <a:defRPr sz="1100"/>
            </a:pPr>
            <a:r>
              <a:t>4Native App</a:t>
            </a:r>
          </a:p>
        </p:txBody>
      </p:sp>
      <p:sp>
        <p:nvSpPr>
          <p:cNvPr id="359" name="Shape 359"/>
          <p:cNvSpPr/>
          <p:nvPr/>
        </p:nvSpPr>
        <p:spPr>
          <a:xfrm>
            <a:off x="7533574" y="5344754"/>
            <a:ext cx="1965584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FAST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5133176" y="78217"/>
            <a:ext cx="192564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6.业务组件化</a:t>
            </a:r>
          </a:p>
        </p:txBody>
      </p:sp>
      <p:pic>
        <p:nvPicPr>
          <p:cNvPr id="36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100788" y="559130"/>
            <a:ext cx="3621558" cy="6138214"/>
            <a:chOff x="0" y="0"/>
            <a:chExt cx="3621556" cy="6138213"/>
          </a:xfrm>
        </p:grpSpPr>
        <p:pic>
          <p:nvPicPr>
            <p:cNvPr id="364" name="屏幕快照 2016-03-21 下午7.45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grpSp>
        <p:nvGrpSpPr>
          <p:cNvPr id="368" name="Group 368"/>
          <p:cNvGrpSpPr/>
          <p:nvPr/>
        </p:nvGrpSpPr>
        <p:grpSpPr>
          <a:xfrm>
            <a:off x="3716764" y="543082"/>
            <a:ext cx="3621557" cy="6138214"/>
            <a:chOff x="0" y="0"/>
            <a:chExt cx="3621556" cy="6138213"/>
          </a:xfrm>
        </p:grpSpPr>
        <p:pic>
          <p:nvPicPr>
            <p:cNvPr id="367" name="屏幕快照 2016-03-21 下午7.46.1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pic>
        <p:nvPicPr>
          <p:cNvPr id="369" name="屏幕快照 2016-03-21 下午7.48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89334" y="499143"/>
            <a:ext cx="7011769" cy="143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屏幕快照 2016-03-21 下午7.49.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87678" y="2100679"/>
            <a:ext cx="6153746" cy="234057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7491117" y="4919590"/>
            <a:ext cx="7675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372" name="Shape 372"/>
          <p:cNvSpPr/>
          <p:nvPr/>
        </p:nvSpPr>
        <p:spPr>
          <a:xfrm>
            <a:off x="7491117" y="5333701"/>
            <a:ext cx="69778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Footer</a:t>
            </a:r>
          </a:p>
        </p:txBody>
      </p:sp>
      <p:sp>
        <p:nvSpPr>
          <p:cNvPr id="373" name="Shape 373"/>
          <p:cNvSpPr/>
          <p:nvPr/>
        </p:nvSpPr>
        <p:spPr>
          <a:xfrm>
            <a:off x="7491117" y="5719102"/>
            <a:ext cx="71033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Search</a:t>
            </a:r>
          </a:p>
        </p:txBody>
      </p:sp>
      <p:sp>
        <p:nvSpPr>
          <p:cNvPr id="374" name="Shape 374"/>
          <p:cNvSpPr/>
          <p:nvPr/>
        </p:nvSpPr>
        <p:spPr>
          <a:xfrm>
            <a:off x="7491117" y="6134305"/>
            <a:ext cx="8373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Loading</a:t>
            </a:r>
          </a:p>
        </p:txBody>
      </p:sp>
      <p:sp>
        <p:nvSpPr>
          <p:cNvPr id="375" name="Shape 375"/>
          <p:cNvSpPr/>
          <p:nvPr/>
        </p:nvSpPr>
        <p:spPr>
          <a:xfrm>
            <a:off x="8501071" y="4919590"/>
            <a:ext cx="4185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Tab</a:t>
            </a:r>
          </a:p>
        </p:txBody>
      </p:sp>
      <p:sp>
        <p:nvSpPr>
          <p:cNvPr id="376" name="Shape 376"/>
          <p:cNvSpPr/>
          <p:nvPr/>
        </p:nvSpPr>
        <p:spPr>
          <a:xfrm>
            <a:off x="8508623" y="5333701"/>
            <a:ext cx="89181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pPr/>
            <a:r>
              <a:t>UISwitch</a:t>
            </a:r>
          </a:p>
        </p:txBody>
      </p:sp>
      <p:sp>
        <p:nvSpPr>
          <p:cNvPr id="377" name="Shape 377"/>
          <p:cNvSpPr/>
          <p:nvPr/>
        </p:nvSpPr>
        <p:spPr>
          <a:xfrm>
            <a:off x="7491117" y="4603767"/>
            <a:ext cx="866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框架组件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5129531" y="250484"/>
            <a:ext cx="98267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7.其他</a:t>
            </a:r>
          </a:p>
        </p:txBody>
      </p:sp>
      <p:pic>
        <p:nvPicPr>
          <p:cNvPr id="38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88434" y="1278522"/>
            <a:ext cx="14765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iScroll支持</a:t>
            </a:r>
          </a:p>
        </p:txBody>
      </p:sp>
      <p:sp>
        <p:nvSpPr>
          <p:cNvPr id="382" name="Shape 382"/>
          <p:cNvSpPr/>
          <p:nvPr/>
        </p:nvSpPr>
        <p:spPr>
          <a:xfrm>
            <a:off x="288434" y="1893611"/>
            <a:ext cx="17198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Fastclick支持</a:t>
            </a:r>
          </a:p>
        </p:txBody>
      </p:sp>
      <p:sp>
        <p:nvSpPr>
          <p:cNvPr id="383" name="Shape 383"/>
          <p:cNvSpPr/>
          <p:nvPr/>
        </p:nvSpPr>
        <p:spPr>
          <a:xfrm>
            <a:off x="288434" y="2482190"/>
            <a:ext cx="19610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3. 多页里嵌入单页</a:t>
            </a:r>
          </a:p>
        </p:txBody>
      </p:sp>
      <p:sp>
        <p:nvSpPr>
          <p:cNvPr id="384" name="Shape 384"/>
          <p:cNvSpPr/>
          <p:nvPr/>
        </p:nvSpPr>
        <p:spPr>
          <a:xfrm>
            <a:off x="288434" y="3070768"/>
            <a:ext cx="521069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4. 存储：localStorage、sessionStorage、cookie</a:t>
            </a:r>
          </a:p>
        </p:txBody>
      </p:sp>
      <p:sp>
        <p:nvSpPr>
          <p:cNvPr id="385" name="Shape 385"/>
          <p:cNvSpPr/>
          <p:nvPr/>
        </p:nvSpPr>
        <p:spPr>
          <a:xfrm>
            <a:off x="288434" y="3659347"/>
            <a:ext cx="1732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5. 电商动态配置</a:t>
            </a:r>
          </a:p>
        </p:txBody>
      </p:sp>
      <p:grpSp>
        <p:nvGrpSpPr>
          <p:cNvPr id="388" name="Group 388"/>
          <p:cNvGrpSpPr/>
          <p:nvPr/>
        </p:nvGrpSpPr>
        <p:grpSpPr>
          <a:xfrm>
            <a:off x="6908146" y="1637298"/>
            <a:ext cx="1552722" cy="586741"/>
            <a:chOff x="0" y="0"/>
            <a:chExt cx="1552721" cy="586740"/>
          </a:xfrm>
        </p:grpSpPr>
        <p:sp>
          <p:nvSpPr>
            <p:cNvPr id="387" name="Shape 38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template-1</a:t>
              </a:r>
            </a:p>
          </p:txBody>
        </p:sp>
        <p:pic>
          <p:nvPicPr>
            <p:cNvPr id="38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389" name="Shape 389"/>
          <p:cNvSpPr/>
          <p:nvPr/>
        </p:nvSpPr>
        <p:spPr>
          <a:xfrm>
            <a:off x="288434" y="4145236"/>
            <a:ext cx="3965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6. artTemplate &amp; tmodjs 本地预编译</a:t>
            </a:r>
          </a:p>
        </p:txBody>
      </p:sp>
      <p:grpSp>
        <p:nvGrpSpPr>
          <p:cNvPr id="392" name="Group 392"/>
          <p:cNvGrpSpPr/>
          <p:nvPr/>
        </p:nvGrpSpPr>
        <p:grpSpPr>
          <a:xfrm>
            <a:off x="6874468" y="2455565"/>
            <a:ext cx="1552722" cy="586741"/>
            <a:chOff x="0" y="0"/>
            <a:chExt cx="1552721" cy="586740"/>
          </a:xfrm>
        </p:grpSpPr>
        <p:sp>
          <p:nvSpPr>
            <p:cNvPr id="391" name="Shape 391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template-2</a:t>
              </a:r>
            </a:p>
          </p:txBody>
        </p:sp>
        <p:pic>
          <p:nvPicPr>
            <p:cNvPr id="39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5" name="Group 395"/>
          <p:cNvGrpSpPr/>
          <p:nvPr/>
        </p:nvGrpSpPr>
        <p:grpSpPr>
          <a:xfrm>
            <a:off x="6874468" y="3230766"/>
            <a:ext cx="1552722" cy="586741"/>
            <a:chOff x="0" y="0"/>
            <a:chExt cx="1552721" cy="586740"/>
          </a:xfrm>
        </p:grpSpPr>
        <p:sp>
          <p:nvSpPr>
            <p:cNvPr id="394" name="Shape 394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template-3</a:t>
              </a:r>
            </a:p>
          </p:txBody>
        </p:sp>
        <p:pic>
          <p:nvPicPr>
            <p:cNvPr id="39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6874468" y="3939019"/>
            <a:ext cx="1552722" cy="586741"/>
            <a:chOff x="0" y="0"/>
            <a:chExt cx="1552721" cy="586740"/>
          </a:xfrm>
        </p:grpSpPr>
        <p:sp>
          <p:nvSpPr>
            <p:cNvPr id="397" name="Shape 39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template-4</a:t>
              </a:r>
            </a:p>
          </p:txBody>
        </p:sp>
        <p:pic>
          <p:nvPicPr>
            <p:cNvPr id="39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6874468" y="4647271"/>
            <a:ext cx="1552722" cy="586741"/>
            <a:chOff x="0" y="0"/>
            <a:chExt cx="1552721" cy="586740"/>
          </a:xfrm>
        </p:grpSpPr>
        <p:sp>
          <p:nvSpPr>
            <p:cNvPr id="400" name="Shape 400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…..</a:t>
              </a:r>
            </a:p>
          </p:txBody>
        </p:sp>
        <p:pic>
          <p:nvPicPr>
            <p:cNvPr id="39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pic>
        <p:nvPicPr>
          <p:cNvPr id="40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812753" y="3473336"/>
            <a:ext cx="4416858" cy="1016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0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7250" y="3416073"/>
            <a:ext cx="1007864" cy="21612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06" name="Group 406"/>
          <p:cNvGrpSpPr/>
          <p:nvPr/>
        </p:nvGrpSpPr>
        <p:grpSpPr>
          <a:xfrm>
            <a:off x="9627874" y="3101566"/>
            <a:ext cx="1552722" cy="586741"/>
            <a:chOff x="0" y="0"/>
            <a:chExt cx="1552721" cy="586740"/>
          </a:xfrm>
        </p:grpSpPr>
        <p:sp>
          <p:nvSpPr>
            <p:cNvPr id="405" name="Shape 405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动态require</a:t>
              </a:r>
            </a:p>
          </p:txBody>
        </p:sp>
        <p:pic>
          <p:nvPicPr>
            <p:cNvPr id="40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407" name="Shape 407"/>
          <p:cNvSpPr/>
          <p:nvPr/>
        </p:nvSpPr>
        <p:spPr>
          <a:xfrm>
            <a:off x="9615174" y="3790224"/>
            <a:ext cx="214362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根据REST接口加载对应模版</a:t>
            </a:r>
          </a:p>
        </p:txBody>
      </p:sp>
      <p:sp>
        <p:nvSpPr>
          <p:cNvPr id="408" name="Shape 408"/>
          <p:cNvSpPr/>
          <p:nvPr/>
        </p:nvSpPr>
        <p:spPr>
          <a:xfrm>
            <a:off x="288434" y="4742521"/>
            <a:ext cx="16054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7. 性能优化......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5169278" y="49506"/>
            <a:ext cx="20103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回看框架流程 </a:t>
            </a:r>
          </a:p>
        </p:txBody>
      </p:sp>
      <p:pic>
        <p:nvPicPr>
          <p:cNvPr id="411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 414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413" name="Shape 413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入口页面</a:t>
              </a:r>
            </a:p>
          </p:txBody>
        </p:sp>
        <p:pic>
          <p:nvPicPr>
            <p:cNvPr id="41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17" name="Group 417"/>
          <p:cNvGrpSpPr/>
          <p:nvPr/>
        </p:nvGrpSpPr>
        <p:grpSpPr>
          <a:xfrm>
            <a:off x="3380280" y="3014979"/>
            <a:ext cx="1272798" cy="497841"/>
            <a:chOff x="0" y="0"/>
            <a:chExt cx="1272796" cy="497840"/>
          </a:xfrm>
        </p:grpSpPr>
        <p:sp>
          <p:nvSpPr>
            <p:cNvPr id="416" name="Shape 41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require</a:t>
              </a:r>
            </a:p>
          </p:txBody>
        </p:sp>
        <p:pic>
          <p:nvPicPr>
            <p:cNvPr id="41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20" name="Group 420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419" name="Shape 419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main controller</a:t>
              </a:r>
            </a:p>
          </p:txBody>
        </p:sp>
        <p:pic>
          <p:nvPicPr>
            <p:cNvPr id="41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423" name="Group 423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422" name="Shape 422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fast.js</a:t>
              </a:r>
            </a:p>
          </p:txBody>
        </p:sp>
        <p:pic>
          <p:nvPicPr>
            <p:cNvPr id="42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26" name="Group 426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425" name="Shape 425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config</a:t>
              </a:r>
            </a:p>
          </p:txBody>
        </p:sp>
        <p:pic>
          <p:nvPicPr>
            <p:cNvPr id="424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429" name="Group 429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428" name="Shape 42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 组件</a:t>
              </a:r>
            </a:p>
          </p:txBody>
        </p:sp>
        <p:pic>
          <p:nvPicPr>
            <p:cNvPr id="42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2" name="Group 432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431" name="Shape 431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Utils</a:t>
              </a:r>
            </a:p>
          </p:txBody>
        </p:sp>
        <p:pic>
          <p:nvPicPr>
            <p:cNvPr id="43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5" name="Group 435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434" name="Shape 434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Class</a:t>
              </a:r>
            </a:p>
          </p:txBody>
        </p:sp>
        <p:pic>
          <p:nvPicPr>
            <p:cNvPr id="43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8" name="Group 438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437" name="Shape 437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UIView</a:t>
              </a:r>
            </a:p>
          </p:txBody>
        </p:sp>
        <p:pic>
          <p:nvPicPr>
            <p:cNvPr id="43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1" name="Group 441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440" name="Shape 440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Plugins</a:t>
              </a:r>
            </a:p>
          </p:txBody>
        </p:sp>
        <p:pic>
          <p:nvPicPr>
            <p:cNvPr id="439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4" name="Group 444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443" name="Shape 44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3rd</a:t>
              </a:r>
            </a:p>
          </p:txBody>
        </p:sp>
        <p:pic>
          <p:nvPicPr>
            <p:cNvPr id="44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7" name="Group 447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446" name="Shape 446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template</a:t>
              </a:r>
            </a:p>
          </p:txBody>
        </p:sp>
        <p:pic>
          <p:nvPicPr>
            <p:cNvPr id="44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0" name="Group 450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449" name="Shape 449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template-mod</a:t>
              </a:r>
            </a:p>
          </p:txBody>
        </p:sp>
        <p:pic>
          <p:nvPicPr>
            <p:cNvPr id="448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3" name="Group 453"/>
          <p:cNvGrpSpPr/>
          <p:nvPr/>
        </p:nvGrpSpPr>
        <p:grpSpPr>
          <a:xfrm>
            <a:off x="8477074" y="2128509"/>
            <a:ext cx="1694269" cy="497841"/>
            <a:chOff x="0" y="0"/>
            <a:chExt cx="1694267" cy="497840"/>
          </a:xfrm>
        </p:grpSpPr>
        <p:sp>
          <p:nvSpPr>
            <p:cNvPr id="452" name="Shape 452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UI Component</a:t>
              </a:r>
            </a:p>
          </p:txBody>
        </p:sp>
        <p:pic>
          <p:nvPicPr>
            <p:cNvPr id="45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5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5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56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57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58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59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60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61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64" name="Group 464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463" name="Shape 463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/>
              <a:r>
                <a:t>Page Manager</a:t>
              </a:r>
            </a:p>
          </p:txBody>
        </p:sp>
        <p:pic>
          <p:nvPicPr>
            <p:cNvPr id="462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65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66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467" name="Shape 467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回调加载</a:t>
            </a:r>
          </a:p>
        </p:txBody>
      </p:sp>
      <p:grpSp>
        <p:nvGrpSpPr>
          <p:cNvPr id="470" name="Group 470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469" name="Shape 469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业务tpl-module</a:t>
              </a:r>
            </a:p>
          </p:txBody>
        </p:sp>
        <p:pic>
          <p:nvPicPr>
            <p:cNvPr id="468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3" name="Group 473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472" name="Shape 472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继承Page Manager</a:t>
              </a:r>
            </a:p>
          </p:txBody>
        </p:sp>
        <p:pic>
          <p:nvPicPr>
            <p:cNvPr id="471" name=""/>
            <p:cNvPicPr>
              <a:picLocks noChangeAspect="0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476" name="Group 476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475" name="Shape 475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框架UI组件</a:t>
              </a:r>
            </a:p>
          </p:txBody>
        </p:sp>
        <p:pic>
          <p:nvPicPr>
            <p:cNvPr id="474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9" name="Group 479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478" name="Shape 478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pPr/>
              <a:r>
                <a:t>JS逻辑代码</a:t>
              </a:r>
            </a:p>
          </p:txBody>
        </p:sp>
        <p:pic>
          <p:nvPicPr>
            <p:cNvPr id="477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480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81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82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83" name="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484" name="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屏幕快照 2016-03-21 下午8.44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2590" y="90793"/>
            <a:ext cx="4507834" cy="6676414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4652528" y="259276"/>
            <a:ext cx="147574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3AB80B"/>
                </a:solidFill>
              </a:defRPr>
            </a:lvl1pPr>
          </a:lstStyle>
          <a:p>
            <a:pPr/>
            <a:r>
              <a:t>大道至简</a:t>
            </a:r>
          </a:p>
        </p:txBody>
      </p:sp>
      <p:sp>
        <p:nvSpPr>
          <p:cNvPr id="488" name="Shape 488"/>
          <p:cNvSpPr/>
          <p:nvPr/>
        </p:nvSpPr>
        <p:spPr>
          <a:xfrm>
            <a:off x="288434" y="1549077"/>
            <a:ext cx="2161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何须架构，必须野蛮</a:t>
            </a:r>
          </a:p>
        </p:txBody>
      </p:sp>
      <p:sp>
        <p:nvSpPr>
          <p:cNvPr id="489" name="Shape 489"/>
          <p:cNvSpPr/>
          <p:nvPr/>
        </p:nvSpPr>
        <p:spPr>
          <a:xfrm>
            <a:off x="317145" y="2149811"/>
            <a:ext cx="1018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解放双手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740592" y="404812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b="1" sz="2400">
                <a:solidFill>
                  <a:srgbClr val="3FB75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电商平台关注什么</a:t>
            </a:r>
          </a:p>
        </p:txBody>
      </p:sp>
      <p:sp>
        <p:nvSpPr>
          <p:cNvPr id="60" name="Shape 60"/>
          <p:cNvSpPr/>
          <p:nvPr/>
        </p:nvSpPr>
        <p:spPr>
          <a:xfrm>
            <a:off x="922337" y="2095500"/>
            <a:ext cx="5031584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性别的差异，强调“逛”的体验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性能流畅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界面美观</a:t>
            </a:r>
          </a:p>
        </p:txBody>
      </p:sp>
      <p:sp>
        <p:nvSpPr>
          <p:cNvPr id="61" name="Shape 61"/>
          <p:cNvSpPr/>
          <p:nvPr/>
        </p:nvSpPr>
        <p:spPr>
          <a:xfrm>
            <a:off x="276225" y="1398387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</a:p>
        </p:txBody>
      </p:sp>
      <p:sp>
        <p:nvSpPr>
          <p:cNvPr id="62" name="Shape 62"/>
          <p:cNvSpPr/>
          <p:nvPr/>
        </p:nvSpPr>
        <p:spPr>
          <a:xfrm>
            <a:off x="276225" y="1421705"/>
            <a:ext cx="197127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pPr/>
            <a:r>
              <a:t>流畅的购物体验</a:t>
            </a:r>
          </a:p>
        </p:txBody>
      </p:sp>
      <p:pic>
        <p:nvPicPr>
          <p:cNvPr id="63" name="image.png"/>
          <p:cNvPicPr>
            <a:picLocks noChangeAspect="1"/>
          </p:cNvPicPr>
          <p:nvPr/>
        </p:nvPicPr>
        <p:blipFill>
          <a:blip r:embed="rId2">
            <a:extLst/>
          </a:blip>
          <a:srcRect l="117" t="117" r="117" b="117"/>
          <a:stretch>
            <a:fillRect/>
          </a:stretch>
        </p:blipFill>
        <p:spPr>
          <a:xfrm>
            <a:off x="10366904" y="1533524"/>
            <a:ext cx="1085851" cy="11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.png" descr="屏幕快照 2016-03-20 下午3.49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Baby_Bottle_128px_1087764_easyicon.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0916" y="1576387"/>
            <a:ext cx="1085851" cy="108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hopping_74.916387959866px_1156681_easyicon.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01866" y="2895600"/>
            <a:ext cx="619126" cy="1054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safari_girl_128px_1061900_easyicon.ne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20746" y="2911451"/>
            <a:ext cx="1085851" cy="108585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276225" y="3840068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276225" y="3914329"/>
            <a:ext cx="1971273" cy="43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pPr/>
            <a:r>
              <a:t>及时促销 &amp; 活动</a:t>
            </a:r>
          </a:p>
        </p:txBody>
      </p:sp>
      <p:sp>
        <p:nvSpPr>
          <p:cNvPr id="70" name="Shape 70"/>
          <p:cNvSpPr/>
          <p:nvPr/>
        </p:nvSpPr>
        <p:spPr>
          <a:xfrm>
            <a:off x="1049337" y="4433887"/>
            <a:ext cx="503158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及时更新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动态配置，多套模板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业务先行，体验先行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屏幕快照 2016-03-21 下午8.4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5047" y="2535739"/>
            <a:ext cx="3581906" cy="1344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661987" y="2092421"/>
            <a:ext cx="6018072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多页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全部手动拼接字符串，没有模版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第三方库引用很多，代码体积较大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滚动（横向 &amp; 列表）效果差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没有针对大屏设备做适配，例如pad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没有模块化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没有组件化</a:t>
            </a:r>
          </a:p>
        </p:txBody>
      </p:sp>
      <p:sp>
        <p:nvSpPr>
          <p:cNvPr id="73" name="Shape 73"/>
          <p:cNvSpPr/>
          <p:nvPr/>
        </p:nvSpPr>
        <p:spPr>
          <a:xfrm>
            <a:off x="5125958" y="250484"/>
            <a:ext cx="194008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美囤M站现状</a:t>
            </a:r>
          </a:p>
        </p:txBody>
      </p:sp>
      <p:sp>
        <p:nvSpPr>
          <p:cNvPr id="74" name="Shape 74"/>
          <p:cNvSpPr/>
          <p:nvPr/>
        </p:nvSpPr>
        <p:spPr>
          <a:xfrm>
            <a:off x="650444" y="1277789"/>
            <a:ext cx="1284655" cy="537978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650444" y="1329944"/>
            <a:ext cx="1284655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pPr/>
            <a:r>
              <a:t>现状</a:t>
            </a:r>
          </a:p>
        </p:txBody>
      </p:sp>
      <p:sp>
        <p:nvSpPr>
          <p:cNvPr id="76" name="Shape 76"/>
          <p:cNvSpPr/>
          <p:nvPr/>
        </p:nvSpPr>
        <p:spPr>
          <a:xfrm>
            <a:off x="664732" y="4594116"/>
            <a:ext cx="1256079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</a:p>
        </p:txBody>
      </p:sp>
      <p:sp>
        <p:nvSpPr>
          <p:cNvPr id="77" name="Shape 77"/>
          <p:cNvSpPr/>
          <p:nvPr/>
        </p:nvSpPr>
        <p:spPr>
          <a:xfrm>
            <a:off x="671512" y="4667354"/>
            <a:ext cx="1256080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pPr/>
            <a:r>
              <a:t>必须保留</a:t>
            </a:r>
          </a:p>
        </p:txBody>
      </p:sp>
      <p:pic>
        <p:nvPicPr>
          <p:cNvPr id="7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78292" y="5319848"/>
            <a:ext cx="503158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多页 &amp; SEO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考虑目前团队的现状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业务先行，动态第一</a:t>
            </a:r>
          </a:p>
        </p:txBody>
      </p:sp>
      <p:sp>
        <p:nvSpPr>
          <p:cNvPr id="80" name="Shape 80"/>
          <p:cNvSpPr/>
          <p:nvPr/>
        </p:nvSpPr>
        <p:spPr>
          <a:xfrm>
            <a:off x="7365731" y="4512585"/>
            <a:ext cx="474378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重构，困难重重，支付链路必须确保无一异常</a:t>
            </a:r>
          </a:p>
          <a:p>
            <a:pPr/>
            <a:r>
              <a:t>不重构，代码越来越混乱，体积越来越大！</a:t>
            </a:r>
          </a:p>
        </p:txBody>
      </p:sp>
      <p:pic>
        <p:nvPicPr>
          <p:cNvPr id="81" name="屏幕快照 2016-03-21 上午11.4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7186" y="3037686"/>
            <a:ext cx="2255903" cy="1280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968875" y="322262"/>
            <a:ext cx="1628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疯狂的代码</a:t>
            </a:r>
          </a:p>
        </p:txBody>
      </p:sp>
      <p:pic>
        <p:nvPicPr>
          <p:cNvPr id="84" name="image2.png" descr="屏幕快照 2016-03-20 下午7.5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2" y="1058860"/>
            <a:ext cx="5874720" cy="442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3.png" descr="屏幕快照 2016-03-20 下午7.49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43" y="1058860"/>
            <a:ext cx="6421969" cy="4424457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59234" y="5814883"/>
            <a:ext cx="51333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代码总是那么宠辱不惊，有持无恐！</a:t>
            </a:r>
          </a:p>
          <a:p>
            <a:pPr/>
            <a:r>
              <a:t>创业团队，实现功能永远是第一位；向往者致敬！</a:t>
            </a:r>
          </a:p>
        </p:txBody>
      </p:sp>
      <p:pic>
        <p:nvPicPr>
          <p:cNvPr id="87" name="image1.png" descr="屏幕快照 2016-03-20 下午3.4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714875" y="157162"/>
            <a:ext cx="22377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疯狂的代码结构</a:t>
            </a:r>
          </a:p>
        </p:txBody>
      </p:sp>
      <p:pic>
        <p:nvPicPr>
          <p:cNvPr id="90" name="屏幕快照 2016-03-21 上午11.50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018" y="753399"/>
            <a:ext cx="2493886" cy="537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屏幕快照 2016-03-21 上午11.5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0288" y="802986"/>
            <a:ext cx="2285605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屏幕快照 2016-03-21 上午11.5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0019" y="802986"/>
            <a:ext cx="2888057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屏幕快照 2016-03-21 上午11.51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6472" y="880312"/>
            <a:ext cx="2402882" cy="50973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00590" y="6200283"/>
            <a:ext cx="497357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后面还有2*n个文件，不忍直视.....</a:t>
            </a:r>
          </a:p>
        </p:txBody>
      </p:sp>
      <p:pic>
        <p:nvPicPr>
          <p:cNvPr id="95" name="image1.png" descr="屏幕快照 2016-03-20 下午3.49.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689475" y="322262"/>
            <a:ext cx="28473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原始的方式！吐槽？</a:t>
            </a:r>
          </a:p>
        </p:txBody>
      </p:sp>
      <p:pic>
        <p:nvPicPr>
          <p:cNvPr id="9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5678" y="862210"/>
            <a:ext cx="2875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最原始的方式真的不好？</a:t>
            </a:r>
          </a:p>
        </p:txBody>
      </p:sp>
      <p:pic>
        <p:nvPicPr>
          <p:cNvPr id="100" name="屏幕快照 2016-03-21 下午2.12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366" y="1245091"/>
            <a:ext cx="12214732" cy="35329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49437" y="4772389"/>
            <a:ext cx="12127416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符合浏览器解析原理（</a:t>
            </a:r>
            <a:r>
              <a:rPr sz="1600">
                <a:solidFill>
                  <a:srgbClr val="E3646D"/>
                </a:solidFill>
              </a:rPr>
              <a:t>最野蛮，最快感！</a:t>
            </a:r>
            <a:r>
              <a:rPr>
                <a:solidFill>
                  <a:srgbClr val="E3646D"/>
                </a:solidFill>
              </a:rPr>
              <a:t> </a:t>
            </a:r>
            <a:r>
              <a:t>）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没有样式选择器，不关心</a:t>
            </a:r>
            <a:r>
              <a:t>keyselector</a:t>
            </a:r>
            <a:r>
              <a:t> !  渲染树最小渲染，不必构建十分复杂的样式结构...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从上到下下载，从上到下解析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Too young, too naive 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快速开发，一次发布</a:t>
            </a:r>
          </a:p>
          <a:p>
            <a:pPr lvl="1" indent="228600">
              <a:spcBef>
                <a:spcPts val="600"/>
              </a:spcBef>
              <a:defRPr sz="1900">
                <a:solidFill>
                  <a:srgbClr val="DE4E42"/>
                </a:solidFill>
              </a:defRPr>
            </a:pPr>
            <a:r>
              <a:t>BUT……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689475" y="322262"/>
            <a:ext cx="3152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解放双手，人类的天性</a:t>
            </a:r>
          </a:p>
        </p:txBody>
      </p:sp>
      <p:pic>
        <p:nvPicPr>
          <p:cNvPr id="104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4.png" descr="屏幕快照 2016-03-20 下午7.5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9729" y="1361726"/>
            <a:ext cx="2847341" cy="367835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216656" y="1063188"/>
            <a:ext cx="57471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保持冲动，保持野蛮</a:t>
            </a:r>
            <a:r>
              <a:t>：</a:t>
            </a:r>
            <a:r>
              <a:t>人类因为冲动得以延续和发展.......</a:t>
            </a:r>
          </a:p>
        </p:txBody>
      </p:sp>
      <p:sp>
        <p:nvSpPr>
          <p:cNvPr id="107" name="Shape 107"/>
          <p:cNvSpPr/>
          <p:nvPr/>
        </p:nvSpPr>
        <p:spPr>
          <a:xfrm>
            <a:off x="231012" y="1506011"/>
            <a:ext cx="872142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理性克制主观</a:t>
            </a:r>
            <a:r>
              <a:rPr sz="1900"/>
              <a:t>：</a:t>
            </a:r>
            <a:r>
              <a:t>充分发挥主观能动性，但是必须在客观的限制下；用工具代替人类重复性劳动提高生产力</a:t>
            </a:r>
          </a:p>
        </p:txBody>
      </p:sp>
      <p:sp>
        <p:nvSpPr>
          <p:cNvPr id="108" name="Shape 108"/>
          <p:cNvSpPr/>
          <p:nvPr/>
        </p:nvSpPr>
        <p:spPr>
          <a:xfrm>
            <a:off x="216656" y="3673702"/>
            <a:ext cx="7749257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1700"/>
            </a:pPr>
            <a:r>
              <a:t>css文件不要全部放入一个文件，影响下载和css渲染结构的快速构建；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不要手动拼接字符串，可以定义模版；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样式独立，且同模板同步下载；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最小颗粒度的渲染，单一组件渲染；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按序加载，充分利用JavaScript的异步；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初始化代码体积最小，防止页面组赛；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符合电商的特点，可以快速切换模版：运营同学，一点都不可爱，但是可以敬</a:t>
            </a:r>
          </a:p>
          <a:p>
            <a:pPr marL="240631" indent="-240631">
              <a:buSzPct val="100000"/>
              <a:buAutoNum type="arabicPeriod" startAt="1"/>
              <a:defRPr sz="1700"/>
            </a:pPr>
            <a:r>
              <a:t>代码可维护，解放双手，提供生产力。</a:t>
            </a:r>
          </a:p>
        </p:txBody>
      </p:sp>
      <p:sp>
        <p:nvSpPr>
          <p:cNvPr id="109" name="Shape 109"/>
          <p:cNvSpPr/>
          <p:nvPr/>
        </p:nvSpPr>
        <p:spPr>
          <a:xfrm>
            <a:off x="262844" y="2931912"/>
            <a:ext cx="1284654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pPr/>
            <a:r>
              <a:t>目标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908" y="-20820"/>
            <a:ext cx="12266025" cy="6899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5064942" y="63862"/>
            <a:ext cx="13770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8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M-Fast</a:t>
            </a:r>
          </a:p>
        </p:txBody>
      </p:sp>
      <p:sp>
        <p:nvSpPr>
          <p:cNvPr id="113" name="Shape 113"/>
          <p:cNvSpPr/>
          <p:nvPr/>
        </p:nvSpPr>
        <p:spPr>
          <a:xfrm>
            <a:off x="302790" y="819143"/>
            <a:ext cx="7363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为什么不选择市面上的框架？ 普适性 VS 业务性？各种框架层出不穷……</a:t>
            </a:r>
          </a:p>
        </p:txBody>
      </p:sp>
      <p:sp>
        <p:nvSpPr>
          <p:cNvPr id="114" name="Shape 114"/>
          <p:cNvSpPr/>
          <p:nvPr/>
        </p:nvSpPr>
        <p:spPr>
          <a:xfrm>
            <a:off x="280701" y="1334289"/>
            <a:ext cx="8721426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为什么需要框架？ 代码越写越乱是必然事件；但是在框架的整体下，情况会好很多。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5129531" y="110784"/>
            <a:ext cx="241440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b="1" sz="2400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M-Fast框架设计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976005" y="792507"/>
            <a:ext cx="2332102" cy="3310893"/>
            <a:chOff x="0" y="0"/>
            <a:chExt cx="2332101" cy="3310892"/>
          </a:xfrm>
        </p:grpSpPr>
        <p:sp>
          <p:nvSpPr>
            <p:cNvPr id="118" name="Shape 118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</a:p>
          </p:txBody>
        </p:sp>
        <p:pic>
          <p:nvPicPr>
            <p:cNvPr id="117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0" name="Shape 120"/>
          <p:cNvSpPr/>
          <p:nvPr/>
        </p:nvSpPr>
        <p:spPr>
          <a:xfrm>
            <a:off x="1332804" y="883166"/>
            <a:ext cx="161850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PageManager</a:t>
            </a:r>
          </a:p>
        </p:txBody>
      </p:sp>
      <p:sp>
        <p:nvSpPr>
          <p:cNvPr id="121" name="Shape 121"/>
          <p:cNvSpPr/>
          <p:nvPr/>
        </p:nvSpPr>
        <p:spPr>
          <a:xfrm>
            <a:off x="1295002" y="1407700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生命周期</a:t>
            </a:r>
          </a:p>
        </p:txBody>
      </p:sp>
      <p:sp>
        <p:nvSpPr>
          <p:cNvPr id="122" name="Shape 122"/>
          <p:cNvSpPr/>
          <p:nvPr/>
        </p:nvSpPr>
        <p:spPr>
          <a:xfrm>
            <a:off x="1301054" y="1924501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page Parse</a:t>
            </a:r>
          </a:p>
        </p:txBody>
      </p:sp>
      <p:sp>
        <p:nvSpPr>
          <p:cNvPr id="123" name="Shape 123"/>
          <p:cNvSpPr/>
          <p:nvPr/>
        </p:nvSpPr>
        <p:spPr>
          <a:xfrm>
            <a:off x="1295002" y="2425953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template</a:t>
            </a:r>
          </a:p>
        </p:txBody>
      </p:sp>
      <p:sp>
        <p:nvSpPr>
          <p:cNvPr id="124" name="Shape 124"/>
          <p:cNvSpPr/>
          <p:nvPr/>
        </p:nvSpPr>
        <p:spPr>
          <a:xfrm>
            <a:off x="1313754" y="2927405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tpl prerender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5682433" y="778325"/>
            <a:ext cx="2332102" cy="3310893"/>
            <a:chOff x="0" y="0"/>
            <a:chExt cx="2332101" cy="3310892"/>
          </a:xfrm>
        </p:grpSpPr>
        <p:sp>
          <p:nvSpPr>
            <p:cNvPr id="126" name="Shape 126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</a:p>
          </p:txBody>
        </p:sp>
        <p:pic>
          <p:nvPicPr>
            <p:cNvPr id="125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8" name="Shape 128"/>
          <p:cNvSpPr/>
          <p:nvPr/>
        </p:nvSpPr>
        <p:spPr>
          <a:xfrm>
            <a:off x="6453513" y="884277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组件化</a:t>
            </a:r>
          </a:p>
        </p:txBody>
      </p:sp>
      <p:sp>
        <p:nvSpPr>
          <p:cNvPr id="129" name="Shape 129"/>
          <p:cNvSpPr/>
          <p:nvPr/>
        </p:nvSpPr>
        <p:spPr>
          <a:xfrm>
            <a:off x="5851328" y="1286233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框架</a:t>
            </a:r>
          </a:p>
        </p:txBody>
      </p:sp>
      <p:sp>
        <p:nvSpPr>
          <p:cNvPr id="130" name="Shape 130"/>
          <p:cNvSpPr/>
          <p:nvPr/>
        </p:nvSpPr>
        <p:spPr>
          <a:xfrm>
            <a:off x="5851328" y="2756852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业务</a:t>
            </a:r>
          </a:p>
        </p:txBody>
      </p:sp>
      <p:sp>
        <p:nvSpPr>
          <p:cNvPr id="131" name="Shape 131"/>
          <p:cNvSpPr/>
          <p:nvPr/>
        </p:nvSpPr>
        <p:spPr>
          <a:xfrm>
            <a:off x="5851328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Header</a:t>
            </a:r>
          </a:p>
        </p:txBody>
      </p:sp>
      <p:sp>
        <p:nvSpPr>
          <p:cNvPr id="132" name="Shape 132"/>
          <p:cNvSpPr/>
          <p:nvPr/>
        </p:nvSpPr>
        <p:spPr>
          <a:xfrm>
            <a:off x="6882730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Footer</a:t>
            </a:r>
          </a:p>
        </p:txBody>
      </p:sp>
      <p:sp>
        <p:nvSpPr>
          <p:cNvPr id="133" name="Shape 133"/>
          <p:cNvSpPr/>
          <p:nvPr/>
        </p:nvSpPr>
        <p:spPr>
          <a:xfrm>
            <a:off x="5851328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Slide</a:t>
            </a:r>
          </a:p>
        </p:txBody>
      </p:sp>
      <p:sp>
        <p:nvSpPr>
          <p:cNvPr id="134" name="Shape 134"/>
          <p:cNvSpPr/>
          <p:nvPr/>
        </p:nvSpPr>
        <p:spPr>
          <a:xfrm>
            <a:off x="6882730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……</a:t>
            </a:r>
          </a:p>
        </p:txBody>
      </p:sp>
      <p:sp>
        <p:nvSpPr>
          <p:cNvPr id="135" name="Shape 135"/>
          <p:cNvSpPr/>
          <p:nvPr/>
        </p:nvSpPr>
        <p:spPr>
          <a:xfrm>
            <a:off x="5851328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1 Page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2730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List</a:t>
            </a:r>
          </a:p>
        </p:txBody>
      </p:sp>
      <p:sp>
        <p:nvSpPr>
          <p:cNvPr id="137" name="Shape 137"/>
          <p:cNvSpPr/>
          <p:nvPr/>
        </p:nvSpPr>
        <p:spPr>
          <a:xfrm>
            <a:off x="5851328" y="3600666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Tab </a:t>
            </a:r>
          </a:p>
        </p:txBody>
      </p:sp>
      <p:sp>
        <p:nvSpPr>
          <p:cNvPr id="138" name="Shape 138"/>
          <p:cNvSpPr/>
          <p:nvPr/>
        </p:nvSpPr>
        <p:spPr>
          <a:xfrm>
            <a:off x="6882730" y="3594714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……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8910236" y="792507"/>
            <a:ext cx="2332103" cy="3310893"/>
            <a:chOff x="0" y="0"/>
            <a:chExt cx="2332101" cy="3310892"/>
          </a:xfrm>
        </p:grpSpPr>
        <p:sp>
          <p:nvSpPr>
            <p:cNvPr id="140" name="Shape 140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</a:p>
          </p:txBody>
        </p:sp>
        <p:pic>
          <p:nvPicPr>
            <p:cNvPr id="139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42" name="Shape 142"/>
          <p:cNvSpPr/>
          <p:nvPr/>
        </p:nvSpPr>
        <p:spPr>
          <a:xfrm>
            <a:off x="9681317" y="883166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模块化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3523399" y="1097074"/>
            <a:ext cx="1749489" cy="603425"/>
            <a:chOff x="0" y="0"/>
            <a:chExt cx="1749487" cy="603424"/>
          </a:xfrm>
        </p:grpSpPr>
        <p:sp>
          <p:nvSpPr>
            <p:cNvPr id="144" name="Shape 14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初始化页面</a:t>
              </a:r>
            </a:p>
          </p:txBody>
        </p:sp>
        <p:pic>
          <p:nvPicPr>
            <p:cNvPr id="14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48" name="Group 148"/>
          <p:cNvGrpSpPr/>
          <p:nvPr/>
        </p:nvGrpSpPr>
        <p:grpSpPr>
          <a:xfrm>
            <a:off x="3523399" y="1878726"/>
            <a:ext cx="1749489" cy="603425"/>
            <a:chOff x="0" y="0"/>
            <a:chExt cx="1749487" cy="603424"/>
          </a:xfrm>
        </p:grpSpPr>
        <p:sp>
          <p:nvSpPr>
            <p:cNvPr id="147" name="Shape 14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加载组件</a:t>
              </a:r>
            </a:p>
          </p:txBody>
        </p:sp>
        <p:pic>
          <p:nvPicPr>
            <p:cNvPr id="14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1" name="Group 151"/>
          <p:cNvGrpSpPr/>
          <p:nvPr/>
        </p:nvGrpSpPr>
        <p:grpSpPr>
          <a:xfrm>
            <a:off x="3523399" y="2630023"/>
            <a:ext cx="1749489" cy="603425"/>
            <a:chOff x="0" y="0"/>
            <a:chExt cx="1749487" cy="603424"/>
          </a:xfrm>
        </p:grpSpPr>
        <p:sp>
          <p:nvSpPr>
            <p:cNvPr id="150" name="Shape 15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页面解析完成</a:t>
              </a:r>
            </a:p>
          </p:txBody>
        </p:sp>
        <p:pic>
          <p:nvPicPr>
            <p:cNvPr id="14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4" name="Group 154"/>
          <p:cNvGrpSpPr/>
          <p:nvPr/>
        </p:nvGrpSpPr>
        <p:grpSpPr>
          <a:xfrm>
            <a:off x="3523399" y="3427393"/>
            <a:ext cx="1749489" cy="603425"/>
            <a:chOff x="0" y="0"/>
            <a:chExt cx="1749487" cy="603424"/>
          </a:xfrm>
        </p:grpSpPr>
        <p:sp>
          <p:nvSpPr>
            <p:cNvPr id="153" name="Shape 15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pPr/>
              <a:r>
                <a:t>绑定事件</a:t>
              </a:r>
            </a:p>
          </p:txBody>
        </p:sp>
        <p:pic>
          <p:nvPicPr>
            <p:cNvPr id="15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pic>
        <p:nvPicPr>
          <p:cNvPr id="15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1721843"/>
            <a:ext cx="261814" cy="12192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5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2493461"/>
            <a:ext cx="261814" cy="12192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5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3259527"/>
            <a:ext cx="261814" cy="12192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2781742" y="1309876"/>
            <a:ext cx="762722" cy="9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460" y="8557"/>
                  <a:pt x="14660" y="1357"/>
                  <a:pt x="21600" y="0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9273385" y="1407700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预加载公共模块</a:t>
            </a:r>
          </a:p>
        </p:txBody>
      </p:sp>
      <p:sp>
        <p:nvSpPr>
          <p:cNvPr id="160" name="Shape 160"/>
          <p:cNvSpPr/>
          <p:nvPr/>
        </p:nvSpPr>
        <p:spPr>
          <a:xfrm>
            <a:off x="9273385" y="1869459"/>
            <a:ext cx="752927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公共头初始化</a:t>
            </a:r>
          </a:p>
        </p:txBody>
      </p:sp>
      <p:sp>
        <p:nvSpPr>
          <p:cNvPr id="161" name="Shape 161"/>
          <p:cNvSpPr/>
          <p:nvPr/>
        </p:nvSpPr>
        <p:spPr>
          <a:xfrm>
            <a:off x="10175586" y="1867351"/>
            <a:ext cx="752926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公共底初始化</a:t>
            </a:r>
          </a:p>
        </p:txBody>
      </p:sp>
      <p:sp>
        <p:nvSpPr>
          <p:cNvPr id="162" name="Shape 162"/>
          <p:cNvSpPr/>
          <p:nvPr/>
        </p:nvSpPr>
        <p:spPr>
          <a:xfrm>
            <a:off x="9273385" y="2706052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按需异步加载</a:t>
            </a:r>
          </a:p>
        </p:txBody>
      </p:sp>
      <p:pic>
        <p:nvPicPr>
          <p:cNvPr id="16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783" y="4351636"/>
            <a:ext cx="11340434" cy="635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6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5417065" y="4584440"/>
            <a:ext cx="415126" cy="169814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65" name="屏幕快照 2016-03-21 下午3.49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98941" y="4945377"/>
            <a:ext cx="4472126" cy="185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1313754" y="3444206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page mount</a:t>
            </a:r>
          </a:p>
        </p:txBody>
      </p:sp>
      <p:pic>
        <p:nvPicPr>
          <p:cNvPr id="167" name="屏幕快照 2016-03-21 下午3.54.0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5096" y="5022559"/>
            <a:ext cx="6808060" cy="18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png" descr="屏幕快照 2016-03-20 下午3.49.3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37919" y="6277272"/>
            <a:ext cx="2122170" cy="45638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423471" y="5632731"/>
            <a:ext cx="28006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web components思想和理念</a:t>
            </a:r>
          </a:p>
        </p:txBody>
      </p:sp>
      <p:sp>
        <p:nvSpPr>
          <p:cNvPr id="170" name="Shape 170"/>
          <p:cNvSpPr/>
          <p:nvPr/>
        </p:nvSpPr>
        <p:spPr>
          <a:xfrm>
            <a:off x="423471" y="6017945"/>
            <a:ext cx="22073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view 和 controller分离</a:t>
            </a:r>
          </a:p>
        </p:txBody>
      </p:sp>
      <p:sp>
        <p:nvSpPr>
          <p:cNvPr id="171" name="Shape 171"/>
          <p:cNvSpPr/>
          <p:nvPr/>
        </p:nvSpPr>
        <p:spPr>
          <a:xfrm>
            <a:off x="423471" y="6426982"/>
            <a:ext cx="33005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JavaScript成为主角，可操控性较强</a:t>
            </a:r>
          </a:p>
        </p:txBody>
      </p:sp>
      <p:sp>
        <p:nvSpPr>
          <p:cNvPr id="172" name="Shape 172"/>
          <p:cNvSpPr/>
          <p:nvPr/>
        </p:nvSpPr>
        <p:spPr>
          <a:xfrm>
            <a:off x="9273385" y="3243579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pPr/>
            <a:r>
              <a:t>防止初始化阻塞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